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handoutMasterIdLst>
    <p:handoutMasterId r:id="rId21"/>
  </p:handout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58"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5" autoAdjust="0"/>
    <p:restoredTop sz="94649"/>
  </p:normalViewPr>
  <p:slideViewPr>
    <p:cSldViewPr snapToGrid="0">
      <p:cViewPr varScale="1">
        <p:scale>
          <a:sx n="145" d="100"/>
          <a:sy n="145" d="100"/>
        </p:scale>
        <p:origin x="834" y="12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B35C02-89CC-5F43-9373-BB5812B2E8DE}" type="datetimeFigureOut">
              <a:rPr lang="en-US" smtClean="0"/>
              <a:pPr/>
              <a:t>9/10/2021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AC8D23-6E8F-D54D-AF36-E8B97B98BED4}" type="slidenum">
              <a:rPr lang="en-US" smtClean="0"/>
              <a:pPr/>
              <a:t>‹#›</a:t>
            </a:fld>
            <a:endParaRPr lang="en-US"/>
          </a:p>
        </p:txBody>
      </p:sp>
    </p:spTree>
    <p:extLst>
      <p:ext uri="{BB962C8B-B14F-4D97-AF65-F5344CB8AC3E}">
        <p14:creationId xmlns:p14="http://schemas.microsoft.com/office/powerpoint/2010/main" val="19895802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445033"/>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0B7478D-8EC5-C648-BE34-19536F49C41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Tree>
    <p:extLst>
      <p:ext uri="{BB962C8B-B14F-4D97-AF65-F5344CB8AC3E}">
        <p14:creationId xmlns:p14="http://schemas.microsoft.com/office/powerpoint/2010/main" val="3635492241"/>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Lst>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001571"/>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071" y="111498"/>
            <a:ext cx="8295862" cy="3970318"/>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Original Sin – This sin is called "original sin," (1) because it is derived from the original root of the human race; (2) because it is present in the life of every individual from the time of his birth, and therefore cannot be regarded as the result of imitation; and (3) because it is the inward root of all the actual sins that defile the 	life of man.</a:t>
            </a:r>
          </a:p>
          <a:p>
            <a:pPr algn="r"/>
            <a:r>
              <a:rPr lang="en-US"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Louis </a:t>
            </a:r>
            <a:r>
              <a:rPr lang="en-US" sz="2600" b="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Berkhof</a:t>
            </a:r>
            <a:r>
              <a:rPr lang="en-US"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Systematic Theology</a:t>
            </a:r>
            <a:endParaRPr lang="en-US" sz="2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270074"/>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845" y="270524"/>
            <a:ext cx="8295862" cy="2800767"/>
          </a:xfrm>
          <a:prstGeom prst="rect">
            <a:avLst/>
          </a:prstGeom>
          <a:noFill/>
        </p:spPr>
        <p:txBody>
          <a:bodyPr wrap="square" rtlCol="0">
            <a:spAutoFit/>
          </a:bodyPr>
          <a:lstStyle/>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Total Depravity – </a:t>
            </a:r>
          </a:p>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 that each human being is as bad as could be, or that we are incapable of doing anything good, but that none of us is capable of any SAVING good.</a:t>
            </a:r>
          </a:p>
          <a:p>
            <a:endParaRPr lang="en-US" sz="2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707069"/>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4158" y="369916"/>
            <a:ext cx="7673007" cy="3785652"/>
          </a:xfrm>
          <a:prstGeom prst="rect">
            <a:avLst/>
          </a:prstGeom>
          <a:noFill/>
        </p:spPr>
        <p:txBody>
          <a:bodyPr wrap="square" rtlCol="0">
            <a:spAutoFit/>
          </a:bodyPr>
          <a:lstStyle/>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Genesis 3:15 is called the </a:t>
            </a:r>
            <a:r>
              <a:rPr lang="en-US" sz="3000" b="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Protevangelium</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(First Gospel)</a:t>
            </a:r>
          </a:p>
          <a:p>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I will put enmity</a:t>
            </a:r>
          </a:p>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between you and the woman,</a:t>
            </a:r>
          </a:p>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between your offspring and hers;</a:t>
            </a:r>
          </a:p>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he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will crush your head,</a:t>
            </a:r>
          </a:p>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will strike his heel.”</a:t>
            </a:r>
          </a:p>
        </p:txBody>
      </p:sp>
    </p:spTree>
    <p:extLst>
      <p:ext uri="{BB962C8B-B14F-4D97-AF65-F5344CB8AC3E}">
        <p14:creationId xmlns:p14="http://schemas.microsoft.com/office/powerpoint/2010/main" val="3890459684"/>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4158" y="1711913"/>
            <a:ext cx="7673007" cy="1015663"/>
          </a:xfrm>
          <a:prstGeom prst="rect">
            <a:avLst/>
          </a:prstGeom>
          <a:noFill/>
        </p:spPr>
        <p:txBody>
          <a:bodyPr wrap="square" rtlCol="0">
            <a:spAutoFit/>
          </a:bodyPr>
          <a:lstStyle/>
          <a:p>
            <a:r>
              <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 The Lord God made garments of skin for Adam and his wife and clothed them. </a:t>
            </a:r>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2443277"/>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63" y="264661"/>
            <a:ext cx="8071431" cy="1477328"/>
          </a:xfrm>
          <a:prstGeom prst="rect">
            <a:avLst/>
          </a:prstGeom>
          <a:noFill/>
        </p:spPr>
        <p:txBody>
          <a:bodyPr wrap="square" rtlCol="0">
            <a:spAutoFit/>
          </a:bodyPr>
          <a:lstStyle/>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Live in hope rather than despair:</a:t>
            </a:r>
          </a:p>
          <a:p>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Satan attacks what is beautiful and good</a:t>
            </a:r>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22625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63" y="264661"/>
            <a:ext cx="8071431" cy="2862322"/>
          </a:xfrm>
          <a:prstGeom prst="rect">
            <a:avLst/>
          </a:prstGeom>
          <a:noFill/>
        </p:spPr>
        <p:txBody>
          <a:bodyPr wrap="square" rtlCol="0">
            <a:spAutoFit/>
          </a:bodyPr>
          <a:lstStyle/>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Live in hope rather than despair:</a:t>
            </a:r>
          </a:p>
          <a:p>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AutoNum type="arabicParenR"/>
            </a:pP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Satan attacks what is beautiful and good</a:t>
            </a:r>
          </a:p>
          <a:p>
            <a:pPr marL="514350" indent="-514350">
              <a:buAutoNum type="arabicParenR"/>
            </a:pP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Human limitations are not just at the edge of our abilities, but at the core of who we are</a:t>
            </a:r>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4381390"/>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63" y="264661"/>
            <a:ext cx="8071431" cy="3785652"/>
          </a:xfrm>
          <a:prstGeom prst="rect">
            <a:avLst/>
          </a:prstGeom>
          <a:noFill/>
        </p:spPr>
        <p:txBody>
          <a:bodyPr wrap="square" rtlCol="0">
            <a:spAutoFit/>
          </a:bodyPr>
          <a:lstStyle/>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Live in hope rather than despair:</a:t>
            </a:r>
          </a:p>
          <a:p>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AutoNum type="arabicParenR"/>
            </a:pP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Satan attacks what is beautiful and good</a:t>
            </a:r>
          </a:p>
          <a:p>
            <a:pPr marL="514350" indent="-514350">
              <a:buAutoNum type="arabicParenR"/>
            </a:pP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Human limitations are not just at the edge of our abilities, but at the core of who we are</a:t>
            </a:r>
          </a:p>
          <a:p>
            <a:pPr lvl="2"/>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Redemption begins with enmity between God’s people and sin</a:t>
            </a:r>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7454076"/>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63" y="264661"/>
            <a:ext cx="8071431" cy="4247317"/>
          </a:xfrm>
          <a:prstGeom prst="rect">
            <a:avLst/>
          </a:prstGeom>
          <a:noFill/>
        </p:spPr>
        <p:txBody>
          <a:bodyPr wrap="square" rtlCol="0">
            <a:spAutoFit/>
          </a:bodyPr>
          <a:lstStyle/>
          <a:p>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Live in hope rather than despair:</a:t>
            </a:r>
          </a:p>
          <a:p>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AutoNum type="arabicParenR"/>
            </a:pP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Satan attacks what is beautiful and good</a:t>
            </a:r>
          </a:p>
          <a:p>
            <a:pPr marL="514350" indent="-514350">
              <a:buAutoNum type="arabicParenR"/>
            </a:pP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Human limitations are not just at the edge of our abilities, but at the core of who we are</a:t>
            </a:r>
          </a:p>
          <a:p>
            <a:pPr lvl="2"/>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Redemption begins with enmity between God’s people and sin</a:t>
            </a:r>
          </a:p>
          <a:p>
            <a:pPr lvl="2"/>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We are the ones who hide from God</a:t>
            </a:r>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9242565"/>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001571"/>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8575" y="157882"/>
            <a:ext cx="7708019" cy="4247317"/>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you eaten from the tree that I commanded you not to eat from?”</a:t>
            </a:r>
          </a:p>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 The man said, “The woman you put here with me—she gave me some fruit from the tree, and I ate it.”</a:t>
            </a:r>
          </a:p>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 Then the Lord God said to the woman, “What is this you have done?”</a:t>
            </a:r>
          </a:p>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woman said, “The serpent deceived me, and I ate.”</a:t>
            </a:r>
          </a:p>
        </p:txBody>
      </p:sp>
    </p:spTree>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522" b="20831"/>
          <a:stretch/>
        </p:blipFill>
        <p:spPr>
          <a:xfrm>
            <a:off x="1604499" y="1197271"/>
            <a:ext cx="7013864" cy="3170798"/>
          </a:xfrm>
          <a:prstGeom prst="rect">
            <a:avLst/>
          </a:prstGeom>
        </p:spPr>
      </p:pic>
      <p:sp>
        <p:nvSpPr>
          <p:cNvPr id="3" name="Down Arrow 2"/>
          <p:cNvSpPr/>
          <p:nvPr/>
        </p:nvSpPr>
        <p:spPr>
          <a:xfrm>
            <a:off x="3920737" y="296029"/>
            <a:ext cx="737402" cy="1300858"/>
          </a:xfrm>
          <a:prstGeom prst="downArrow">
            <a:avLst/>
          </a:prstGeom>
          <a:gradFill>
            <a:gsLst>
              <a:gs pos="0">
                <a:srgbClr val="FF0000"/>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793155526"/>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522" b="20831"/>
          <a:stretch/>
        </p:blipFill>
        <p:spPr>
          <a:xfrm>
            <a:off x="1604499" y="1197271"/>
            <a:ext cx="7013864" cy="3170798"/>
          </a:xfrm>
          <a:prstGeom prst="rect">
            <a:avLst/>
          </a:prstGeom>
        </p:spPr>
      </p:pic>
      <p:sp>
        <p:nvSpPr>
          <p:cNvPr id="3" name="Down Arrow 2"/>
          <p:cNvSpPr/>
          <p:nvPr/>
        </p:nvSpPr>
        <p:spPr>
          <a:xfrm>
            <a:off x="3920737" y="296029"/>
            <a:ext cx="737402" cy="1300858"/>
          </a:xfrm>
          <a:prstGeom prst="downArrow">
            <a:avLst/>
          </a:prstGeom>
          <a:gradFill>
            <a:gsLst>
              <a:gs pos="0">
                <a:srgbClr val="FF0000"/>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 name="Down Arrow 3"/>
          <p:cNvSpPr/>
          <p:nvPr/>
        </p:nvSpPr>
        <p:spPr>
          <a:xfrm>
            <a:off x="5559287" y="296029"/>
            <a:ext cx="682487" cy="1300858"/>
          </a:xfrm>
          <a:prstGeom prst="downArrow">
            <a:avLst/>
          </a:prstGeom>
          <a:gradFill>
            <a:gsLst>
              <a:gs pos="0">
                <a:srgbClr val="92D050"/>
              </a:gs>
              <a:gs pos="100000">
                <a:srgbClr val="00B05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820721"/>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8576" y="157882"/>
            <a:ext cx="7465972" cy="4247317"/>
          </a:xfrm>
          <a:prstGeom prst="rect">
            <a:avLst/>
          </a:prstGeom>
          <a:noFill/>
        </p:spPr>
        <p:txBody>
          <a:bodyPr wrap="square" rtlCol="0">
            <a:spAutoFit/>
          </a:bodyPr>
          <a:lstStyle/>
          <a:p>
            <a:r>
              <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believe that our good God . . . set out to find them,</a:t>
            </a:r>
          </a:p>
          <a:p>
            <a:r>
              <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though they, trembling all over, were fleeing from God.</a:t>
            </a:r>
          </a:p>
          <a:p>
            <a:r>
              <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God comforted them,</a:t>
            </a:r>
          </a:p>
          <a:p>
            <a:r>
              <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promising to give them his Son,</a:t>
            </a:r>
          </a:p>
          <a:p>
            <a:r>
              <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born of a woman,</a:t>
            </a:r>
          </a:p>
          <a:p>
            <a:r>
              <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crush the head of the serpent,</a:t>
            </a:r>
          </a:p>
          <a:p>
            <a:r>
              <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to make them blessed.</a:t>
            </a:r>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299457"/>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781" y="228599"/>
            <a:ext cx="7101514" cy="4155141"/>
          </a:xfrm>
          <a:prstGeom prst="rect">
            <a:avLst/>
          </a:prstGeom>
        </p:spPr>
      </p:pic>
    </p:spTree>
    <p:extLst>
      <p:ext uri="{BB962C8B-B14F-4D97-AF65-F5344CB8AC3E}">
        <p14:creationId xmlns:p14="http://schemas.microsoft.com/office/powerpoint/2010/main" val="132202289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0611" y="1662003"/>
            <a:ext cx="7073181" cy="147732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 Adam named his wife Eve, because she would become the mother of all the living.</a:t>
            </a:r>
          </a:p>
        </p:txBody>
      </p:sp>
    </p:spTree>
    <p:extLst>
      <p:ext uri="{BB962C8B-B14F-4D97-AF65-F5344CB8AC3E}">
        <p14:creationId xmlns:p14="http://schemas.microsoft.com/office/powerpoint/2010/main" val="3227826053"/>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071" y="111498"/>
            <a:ext cx="8295862" cy="4247317"/>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bristle in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self-defense! That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temptation happened to Adam and Eve, not me.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happened thousands of years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ago. We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protest like individualists.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Bible teaches that the very fact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are able to think of ourselves as unrelated,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disunited 	individuals </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presents evidence of our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depravity.</a:t>
            </a:r>
          </a:p>
          <a:p>
            <a:pPr algn="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From Rev Andrew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t>
            </a:r>
            <a:r>
              <a:rPr lang="en-US" sz="2800" b="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uyvenhoven</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184145"/>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071" y="111498"/>
            <a:ext cx="8295862" cy="3108543"/>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5:12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 just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sin entered the world through one man,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death through sin,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this way death came to all people,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sinned </a:t>
            </a:r>
          </a:p>
          <a:p>
            <a:endPar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Psalm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51:5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Surely I was sinful at birth</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sinful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from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time my mother conceived me.</a:t>
            </a:r>
          </a:p>
        </p:txBody>
      </p:sp>
    </p:spTree>
    <p:extLst>
      <p:ext uri="{BB962C8B-B14F-4D97-AF65-F5344CB8AC3E}">
        <p14:creationId xmlns:p14="http://schemas.microsoft.com/office/powerpoint/2010/main" val="2126233728"/>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2151</TotalTime>
  <Words>550</Words>
  <Application>Microsoft Office PowerPoint</Application>
  <PresentationFormat>On-screen Show (16:9)</PresentationFormat>
  <Paragraphs>47</Paragraphs>
  <Slides>18</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Huizinga</dc:creator>
  <cp:lastModifiedBy>John Huizinga</cp:lastModifiedBy>
  <cp:revision>118</cp:revision>
  <dcterms:created xsi:type="dcterms:W3CDTF">2019-10-16T23:44:47Z</dcterms:created>
  <dcterms:modified xsi:type="dcterms:W3CDTF">2021-09-10T17:53:29Z</dcterms:modified>
</cp:coreProperties>
</file>