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handoutMasterIdLst>
    <p:handoutMasterId r:id="rId21"/>
  </p:handoutMasterIdLst>
  <p:sldIdLst>
    <p:sldId id="256"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58"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08" autoAdjust="0"/>
    <p:restoredTop sz="94649"/>
  </p:normalViewPr>
  <p:slideViewPr>
    <p:cSldViewPr snapToGrid="0">
      <p:cViewPr varScale="1">
        <p:scale>
          <a:sx n="145" d="100"/>
          <a:sy n="145" d="100"/>
        </p:scale>
        <p:origin x="924" y="120"/>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AB35C02-89CC-5F43-9373-BB5812B2E8DE}" type="datetimeFigureOut">
              <a:rPr lang="en-US" smtClean="0"/>
              <a:pPr/>
              <a:t>8/12/2022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3AC8D23-6E8F-D54D-AF36-E8B97B98BED4}" type="slidenum">
              <a:rPr lang="en-US" smtClean="0"/>
              <a:pPr/>
              <a:t>‹#›</a:t>
            </a:fld>
            <a:endParaRPr lang="en-US"/>
          </a:p>
        </p:txBody>
      </p:sp>
    </p:spTree>
    <p:extLst>
      <p:ext uri="{BB962C8B-B14F-4D97-AF65-F5344CB8AC3E}">
        <p14:creationId xmlns:p14="http://schemas.microsoft.com/office/powerpoint/2010/main" val="356594602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01445033"/>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0B7478D-8EC5-C648-BE34-19536F49C41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Tree>
    <p:extLst>
      <p:ext uri="{BB962C8B-B14F-4D97-AF65-F5344CB8AC3E}">
        <p14:creationId xmlns:p14="http://schemas.microsoft.com/office/powerpoint/2010/main" val="3635492241"/>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669" r:id="rId1"/>
  </p:sldLayoutIdLst>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9001571"/>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7597" y="506538"/>
            <a:ext cx="8176972" cy="3108543"/>
          </a:xfrm>
          <a:prstGeom prst="rect">
            <a:avLst/>
          </a:prstGeom>
          <a:noFill/>
        </p:spPr>
        <p:txBody>
          <a:bodyPr wrap="square" rtlCol="0">
            <a:spAutoFit/>
          </a:bodyPr>
          <a:lstStyle/>
          <a:p>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2020 Human Sexuality </a:t>
            </a: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Report:</a:t>
            </a:r>
            <a:endPar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Despite repeated and strong exhortations of past study committee reports to love and care for brothers and sisters who are attracted to the same sex as equal members of the body of Christ, the church has all-too-often ostracized, shunned, or ignored such Jesus-followers. </a:t>
            </a:r>
          </a:p>
        </p:txBody>
      </p:sp>
    </p:spTree>
    <p:extLst>
      <p:ext uri="{BB962C8B-B14F-4D97-AF65-F5344CB8AC3E}">
        <p14:creationId xmlns:p14="http://schemas.microsoft.com/office/powerpoint/2010/main" val="2642018432"/>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1283" y="249980"/>
            <a:ext cx="8176972" cy="3970318"/>
          </a:xfrm>
          <a:prstGeom prst="rect">
            <a:avLst/>
          </a:prstGeom>
          <a:noFill/>
        </p:spPr>
        <p:txBody>
          <a:bodyPr wrap="square" rtlCol="0">
            <a:spAutoFit/>
          </a:bodyPr>
          <a:lstStyle/>
          <a:p>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lament that our abuse of </a:t>
            </a: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creation has </a:t>
            </a: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brought lasting </a:t>
            </a: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damage to </a:t>
            </a: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world we have been given</a:t>
            </a: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polluting </a:t>
            </a: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streams and soil,</a:t>
            </a:r>
          </a:p>
          <a:p>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poisoning the </a:t>
            </a: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air, altering </a:t>
            </a: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climate</a:t>
            </a: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and </a:t>
            </a: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damaging the earth.</a:t>
            </a:r>
          </a:p>
          <a:p>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commit </a:t>
            </a: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ourselves to </a:t>
            </a: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honor all God’s </a:t>
            </a: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creatures and </a:t>
            </a: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protect them from abuse and </a:t>
            </a: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extinction, for </a:t>
            </a: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our world belongs to God</a:t>
            </a: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lgn="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Our World Belongs to God, 51 </a:t>
            </a:r>
            <a:endPar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4157682"/>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8801" b="16994"/>
          <a:stretch/>
        </p:blipFill>
        <p:spPr>
          <a:xfrm>
            <a:off x="592057" y="285932"/>
            <a:ext cx="6347762" cy="4075559"/>
          </a:xfrm>
          <a:prstGeom prst="rect">
            <a:avLst/>
          </a:prstGeom>
        </p:spPr>
      </p:pic>
    </p:spTree>
    <p:extLst>
      <p:ext uri="{BB962C8B-B14F-4D97-AF65-F5344CB8AC3E}">
        <p14:creationId xmlns:p14="http://schemas.microsoft.com/office/powerpoint/2010/main" val="2651239548"/>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7862" y="769675"/>
            <a:ext cx="8176972" cy="2677656"/>
          </a:xfrm>
          <a:prstGeom prst="rect">
            <a:avLst/>
          </a:prstGeom>
          <a:noFill/>
        </p:spPr>
        <p:txBody>
          <a:bodyPr wrap="square" rtlCol="0">
            <a:spAutoFit/>
          </a:bodyPr>
          <a:lstStyle/>
          <a:p>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Every good thing is good for us </a:t>
            </a:r>
          </a:p>
          <a:p>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only when it’s pursued in the right way </a:t>
            </a:r>
          </a:p>
          <a:p>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not the wrong way.</a:t>
            </a:r>
          </a:p>
          <a:p>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Repentance helps re-align and re-form our pursuits</a:t>
            </a: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lgn="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Jay </a:t>
            </a:r>
            <a:r>
              <a:rPr lang="en-US" sz="28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Budziszewksi</a:t>
            </a: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66042465"/>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4460" y="315764"/>
            <a:ext cx="7800687" cy="3545767"/>
          </a:xfrm>
          <a:prstGeom prst="rect">
            <a:avLst/>
          </a:prstGeom>
        </p:spPr>
      </p:pic>
    </p:spTree>
    <p:extLst>
      <p:ext uri="{BB962C8B-B14F-4D97-AF65-F5344CB8AC3E}">
        <p14:creationId xmlns:p14="http://schemas.microsoft.com/office/powerpoint/2010/main" val="2507296049"/>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068" y="1138067"/>
            <a:ext cx="8176972" cy="2400657"/>
          </a:xfrm>
          <a:prstGeom prst="rect">
            <a:avLst/>
          </a:prstGeom>
          <a:noFill/>
        </p:spPr>
        <p:txBody>
          <a:bodyPr wrap="square" rtlCol="0">
            <a:spAutoFit/>
          </a:bodyPr>
          <a:lstStyle/>
          <a:p>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14 if my people, who are called by my name, will humble themselves and pray and seek my face and turn from their wicked ways, then I will hear from heaven, and I will forgive their sin and will heal their land.</a:t>
            </a:r>
          </a:p>
        </p:txBody>
      </p:sp>
    </p:spTree>
    <p:extLst>
      <p:ext uri="{BB962C8B-B14F-4D97-AF65-F5344CB8AC3E}">
        <p14:creationId xmlns:p14="http://schemas.microsoft.com/office/powerpoint/2010/main" val="3765194478"/>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0490" y="1552507"/>
            <a:ext cx="7755954" cy="1938992"/>
          </a:xfrm>
          <a:prstGeom prst="rect">
            <a:avLst/>
          </a:prstGeom>
          <a:noFill/>
        </p:spPr>
        <p:txBody>
          <a:bodyPr wrap="square" rtlCol="0">
            <a:spAutoFit/>
          </a:bodyPr>
          <a:lstStyle/>
          <a:p>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Peter 1:18-19 </a:t>
            </a:r>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 </a:t>
            </a: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were redeemed from the empty way of life handed down to you from your ancestors,”</a:t>
            </a:r>
          </a:p>
        </p:txBody>
      </p:sp>
    </p:spTree>
    <p:extLst>
      <p:ext uri="{BB962C8B-B14F-4D97-AF65-F5344CB8AC3E}">
        <p14:creationId xmlns:p14="http://schemas.microsoft.com/office/powerpoint/2010/main" val="2767710653"/>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6518" y="1486723"/>
            <a:ext cx="7755954" cy="1938992"/>
          </a:xfrm>
          <a:prstGeom prst="rect">
            <a:avLst/>
          </a:prstGeom>
          <a:noFill/>
        </p:spPr>
        <p:txBody>
          <a:bodyPr wrap="square" rtlCol="0">
            <a:spAutoFit/>
          </a:bodyPr>
          <a:lstStyle/>
          <a:p>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Psalm </a:t>
            </a:r>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106 </a:t>
            </a:r>
          </a:p>
          <a:p>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a:t>
            </a: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have sinned, even as our ancestors did . . </a:t>
            </a:r>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 Save </a:t>
            </a: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 Lord our God . . .</a:t>
            </a:r>
          </a:p>
        </p:txBody>
      </p:sp>
    </p:spTree>
    <p:extLst>
      <p:ext uri="{BB962C8B-B14F-4D97-AF65-F5344CB8AC3E}">
        <p14:creationId xmlns:p14="http://schemas.microsoft.com/office/powerpoint/2010/main" val="1527993733"/>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9001571"/>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28881" y="51178"/>
            <a:ext cx="6381064" cy="426255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809146"/>
            <a:ext cx="6973122" cy="3046988"/>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Bible verses about communal conversion or repentance:</a:t>
            </a:r>
          </a:p>
          <a:p>
            <a:r>
              <a:rPr lang="en-US" sz="32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Nehemiah 9:2</a:t>
            </a:r>
          </a:p>
          <a:p>
            <a:r>
              <a:rPr lang="en-US" sz="32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Daniel 9</a:t>
            </a:r>
          </a:p>
          <a:p>
            <a:r>
              <a:rPr lang="en-US" sz="32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Matthew 11:20-21</a:t>
            </a:r>
          </a:p>
          <a:p>
            <a:r>
              <a:rPr lang="en-US" sz="32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Revelation 2</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296605"/>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6029" y="105255"/>
            <a:ext cx="8512472" cy="4401205"/>
          </a:xfrm>
          <a:prstGeom prst="rect">
            <a:avLst/>
          </a:prstGeom>
          <a:no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Christian </a:t>
            </a: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conversion is more than </a:t>
            </a:r>
          </a:p>
          <a:p>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sorrow for sin and hope for forgiveness. </a:t>
            </a:r>
          </a:p>
          <a:p>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It’s also a school of discipleship and cross-bearing . . . </a:t>
            </a: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a:t>
            </a: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learn to take leave of the old way, </a:t>
            </a: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a:t>
            </a: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train and are equipped daily </a:t>
            </a: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 </a:t>
            </a: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living as citizens of the new world. </a:t>
            </a:r>
          </a:p>
          <a:p>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belong to Jesus and live in God’s kingdom, </a:t>
            </a: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a:t>
            </a: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must re-order our </a:t>
            </a: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lives. Not </a:t>
            </a: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only </a:t>
            </a: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individually, but </a:t>
            </a: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also in our covenanted belonging </a:t>
            </a:r>
            <a:endPar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together</a:t>
            </a: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65113686"/>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549" y="374970"/>
            <a:ext cx="8512472" cy="3970318"/>
          </a:xfrm>
          <a:prstGeom prst="rect">
            <a:avLst/>
          </a:prstGeom>
          <a:noFill/>
        </p:spPr>
        <p:txBody>
          <a:bodyPr wrap="square" rtlCol="0">
            <a:spAutoFit/>
          </a:bodyPr>
          <a:lstStyle/>
          <a:p>
            <a:r>
              <a:rPr lang="en-US" sz="28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Chronicles 7:13-14 </a:t>
            </a:r>
          </a:p>
          <a:p>
            <a:r>
              <a:rPr lang="en-US" sz="28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13 “When I shut up the heavens so that there is no rain, or command locusts to devour the land or send a plague among my people, 14 if my people, who are called by my name, will humble themselves and pray and seek my face and turn from their wicked ways, then I will hear from heaven, and I will forgive their sin and will heal their land.</a:t>
            </a:r>
            <a:endPar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6971754"/>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5480" y="1118331"/>
            <a:ext cx="8176972" cy="2246769"/>
          </a:xfrm>
          <a:prstGeom prst="rect">
            <a:avLst/>
          </a:prstGeom>
          <a:noFill/>
        </p:spPr>
        <p:txBody>
          <a:bodyPr wrap="square" rtlCol="0">
            <a:spAutoFit/>
          </a:bodyPr>
          <a:lstStyle/>
          <a:p>
            <a:r>
              <a:rPr lang="en-US" sz="28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Psalm 81:11-12, ESV reveals, </a:t>
            </a:r>
          </a:p>
          <a:p>
            <a:r>
              <a:rPr lang="en-US" sz="28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“But my people did not listen to my voice; Israel would not submit to me. So I gave them over to their stubborn hearts, to follow their own counsels.”</a:t>
            </a:r>
            <a:endPar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5257713"/>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6274" y="447333"/>
            <a:ext cx="8176972" cy="3108543"/>
          </a:xfrm>
          <a:prstGeom prst="rect">
            <a:avLst/>
          </a:prstGeom>
          <a:noFill/>
        </p:spPr>
        <p:txBody>
          <a:bodyPr wrap="square" rtlCol="0">
            <a:spAutoFit/>
          </a:bodyPr>
          <a:lstStyle/>
          <a:p>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Christian Reformed Church statement – </a:t>
            </a:r>
          </a:p>
          <a:p>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There’s room for personal </a:t>
            </a: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responsibility, </a:t>
            </a:r>
            <a:endPar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but not at the expense of understanding </a:t>
            </a:r>
          </a:p>
          <a:p>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we affect and are affected by the community. </a:t>
            </a: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It’s </a:t>
            </a: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both / and. </a:t>
            </a:r>
          </a:p>
          <a:p>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Both personal and communal responsibility </a:t>
            </a:r>
          </a:p>
          <a:p>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are important to God and should be to us. </a:t>
            </a:r>
          </a:p>
        </p:txBody>
      </p:sp>
    </p:spTree>
    <p:extLst>
      <p:ext uri="{BB962C8B-B14F-4D97-AF65-F5344CB8AC3E}">
        <p14:creationId xmlns:p14="http://schemas.microsoft.com/office/powerpoint/2010/main" val="2196026621"/>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6274" y="447333"/>
            <a:ext cx="8176972" cy="2677656"/>
          </a:xfrm>
          <a:prstGeom prst="rect">
            <a:avLst/>
          </a:prstGeom>
          <a:noFill/>
        </p:spPr>
        <p:txBody>
          <a:bodyPr wrap="square" rtlCol="0">
            <a:spAutoFit/>
          </a:bodyPr>
          <a:lstStyle/>
          <a:p>
            <a:r>
              <a:rPr lang="en-US" sz="28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Revelation 2 – </a:t>
            </a:r>
          </a:p>
          <a:p>
            <a:r>
              <a:rPr lang="en-US" sz="28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“To the angel of the church in Ephesus write:</a:t>
            </a:r>
          </a:p>
          <a:p>
            <a:r>
              <a:rPr lang="en-US" sz="28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 Yet I hold this against you: You have forsaken the love you had at first. 5 Consider how far you have fallen! Repent and do the things you did at first.</a:t>
            </a:r>
            <a:endPar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345396"/>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7862" y="111833"/>
            <a:ext cx="8176972" cy="4401205"/>
          </a:xfrm>
          <a:prstGeom prst="rect">
            <a:avLst/>
          </a:prstGeom>
          <a:no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CRCNA </a:t>
            </a: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statements: We recognize that we have remained silent about racial injustice and unjust actions in our nations all too frequently. Our silence on issues of race has been heard more clearly than our calls for reconciliation with </a:t>
            </a: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God . . . We </a:t>
            </a: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lament this sin, and encourage congregations to join us in committing to continue our learning about racism and its effects in our lives and </a:t>
            </a:r>
            <a:endPar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societal </a:t>
            </a: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structures.</a:t>
            </a:r>
          </a:p>
        </p:txBody>
      </p:sp>
    </p:spTree>
    <p:extLst>
      <p:ext uri="{BB962C8B-B14F-4D97-AF65-F5344CB8AC3E}">
        <p14:creationId xmlns:p14="http://schemas.microsoft.com/office/powerpoint/2010/main" val="3176792492"/>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2148</TotalTime>
  <Words>635</Words>
  <Application>Microsoft Office PowerPoint</Application>
  <PresentationFormat>On-screen Show (16:9)</PresentationFormat>
  <Paragraphs>42</Paragraphs>
  <Slides>18</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18</vt:i4>
      </vt:variant>
    </vt:vector>
  </HeadingPairs>
  <TitlesOfParts>
    <vt:vector size="22" baseType="lpstr">
      <vt:lpstr>Arial</vt:lpstr>
      <vt:lpstr>Calibri</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Huizinga</dc:creator>
  <cp:lastModifiedBy>John Huizinga</cp:lastModifiedBy>
  <cp:revision>114</cp:revision>
  <dcterms:created xsi:type="dcterms:W3CDTF">2019-10-16T23:44:47Z</dcterms:created>
  <dcterms:modified xsi:type="dcterms:W3CDTF">2022-08-12T18:44:19Z</dcterms:modified>
</cp:coreProperties>
</file>